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6" r:id="rId6"/>
    <p:sldId id="798" r:id="rId7"/>
    <p:sldId id="799" r:id="rId8"/>
    <p:sldId id="800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6" d="100"/>
          <a:sy n="126" d="100"/>
        </p:scale>
        <p:origin x="1488" y="132"/>
      </p:cViewPr>
      <p:guideLst>
        <p:guide orient="horz" pos="22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#161 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,Greece, Feb</a:t>
            </a:r>
            <a:r>
              <a:rPr lang="de-DE" altLang="ko-KR" sz="1200" b="1" kern="1200" baseline="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26th -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Mar</a:t>
            </a:r>
            <a:r>
              <a:rPr lang="de-DE" altLang="ko-KR" sz="1200" b="1" kern="1200" baseline="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1st,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WG2#161</a:t>
            </a:r>
            <a:r>
              <a:rPr lang="en-GB" altLang="de-DE" sz="1200" baseline="0" dirty="0">
                <a:solidFill>
                  <a:schemeClr val="bg1"/>
                </a:solidFill>
              </a:rPr>
              <a:t> Athens, </a:t>
            </a:r>
            <a:r>
              <a:rPr lang="en-US" altLang="de-DE" sz="1200" baseline="0" dirty="0">
                <a:solidFill>
                  <a:schemeClr val="bg1"/>
                </a:solidFill>
              </a:rPr>
              <a:t>Greece</a:t>
            </a:r>
            <a:r>
              <a:rPr lang="en-GB" altLang="de-DE" sz="1200" baseline="0" dirty="0">
                <a:solidFill>
                  <a:schemeClr val="bg1"/>
                </a:solidFill>
              </a:rPr>
              <a:t>, Feb 26th – Mar 1st,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WG2_Arch/TSGS2_160AHE_Electronic_2024-01/Docs/S2-2400120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WG2_Arch/TSGS2_160AHE_Electronic_2024-01/Docs/S2-2400120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dirty="0"/>
              <a:t>Status Report for Ranging based services and </a:t>
            </a:r>
            <a:r>
              <a:rPr lang="en-US" altLang="zh-CN" dirty="0" err="1"/>
              <a:t>sidelink</a:t>
            </a:r>
            <a:r>
              <a:rPr lang="en-US" altLang="zh-CN" dirty="0"/>
              <a:t> positioning (</a:t>
            </a:r>
            <a:r>
              <a:rPr lang="en-US" altLang="zh-CN" dirty="0" err="1"/>
              <a:t>Ranging_SL</a:t>
            </a:r>
            <a:r>
              <a:rPr lang="en-US" altLang="zh-CN" dirty="0"/>
              <a:t>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S2-2401880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 err="1"/>
              <a:t>Ranging_SL</a:t>
            </a:r>
            <a:r>
              <a:rPr lang="en-US" altLang="de-DE" sz="2800" b="1" dirty="0"/>
              <a:t> status after SA2#161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52402" y="2456418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The latest TS 23.586 is available here:</a:t>
            </a:r>
            <a:r>
              <a:rPr lang="zh-CN" altLang="zh-CN" sz="2000" dirty="0"/>
              <a:t> </a:t>
            </a:r>
            <a:r>
              <a:rPr lang="en-US" altLang="zh-CN" sz="1100" kern="0" dirty="0">
                <a:hlinkClick r:id="rId3"/>
              </a:rPr>
              <a:t>http://www.3gpp.org/ftp/Specs/archive/23_series</a:t>
            </a:r>
            <a:r>
              <a:rPr lang="en-US" altLang="de-DE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23.586: </a:t>
            </a:r>
            <a:r>
              <a:rPr lang="en-US" altLang="de-DE" sz="1100" kern="0" dirty="0" smtClean="0"/>
              <a:t>2 </a:t>
            </a:r>
            <a:r>
              <a:rPr lang="en-US" altLang="de-DE" sz="1100" kern="0" dirty="0"/>
              <a:t>CRs agreed, which are related to </a:t>
            </a:r>
            <a:r>
              <a:rPr lang="en-US" altLang="de-DE" sz="1100" kern="0" dirty="0" smtClean="0"/>
              <a:t>UE </a:t>
            </a:r>
            <a:r>
              <a:rPr lang="en-US" altLang="de-DE" sz="1100" kern="0" dirty="0"/>
              <a:t>discovery &amp; </a:t>
            </a:r>
            <a:r>
              <a:rPr lang="en-US" altLang="de-DE" sz="1100" kern="0" dirty="0" smtClean="0"/>
              <a:t>selection</a:t>
            </a:r>
            <a:r>
              <a:rPr lang="en-GB" altLang="zh-CN" sz="1100" kern="0" dirty="0" smtClean="0"/>
              <a:t>.</a:t>
            </a:r>
            <a:endParaRPr lang="en-GB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23.273: </a:t>
            </a:r>
            <a:r>
              <a:rPr lang="en-US" altLang="de-DE" sz="1100" kern="0" dirty="0"/>
              <a:t>2 CRs agreed, which are related to </a:t>
            </a:r>
            <a:r>
              <a:rPr lang="en-GB" altLang="zh-CN" sz="1100" kern="0" dirty="0"/>
              <a:t>SL-MO-LR procedure, SL-MT-LR procedure</a:t>
            </a:r>
            <a:r>
              <a:rPr lang="en-US" altLang="de-DE" sz="1100" kern="0" dirty="0"/>
              <a:t> and NF (GMLC and LMF) 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23.502: </a:t>
            </a:r>
            <a:r>
              <a:rPr lang="en-US" altLang="de-DE" sz="1100" kern="0" dirty="0"/>
              <a:t>3</a:t>
            </a:r>
            <a:r>
              <a:rPr lang="en-US" altLang="de-DE" sz="1100" kern="0" dirty="0" smtClean="0"/>
              <a:t> </a:t>
            </a:r>
            <a:r>
              <a:rPr lang="en-US" altLang="de-DE" sz="1100" kern="0" dirty="0"/>
              <a:t>CRs agreed, which are related to  </a:t>
            </a:r>
            <a:r>
              <a:rPr lang="en-US" altLang="de-DE" sz="1100" kern="0" dirty="0" smtClean="0"/>
              <a:t>NEF and UDR services</a:t>
            </a:r>
            <a:r>
              <a:rPr lang="en-US" altLang="de-DE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LS out: </a:t>
            </a:r>
            <a:r>
              <a:rPr lang="en-US" altLang="zh-CN" sz="1100" kern="0" dirty="0" smtClean="0"/>
              <a:t>1</a:t>
            </a:r>
            <a:r>
              <a:rPr lang="en-US" altLang="de-DE" sz="1100" kern="0" dirty="0" smtClean="0"/>
              <a:t> </a:t>
            </a:r>
            <a:r>
              <a:rPr lang="en-US" altLang="de-DE" sz="1100" kern="0" dirty="0"/>
              <a:t>LS out sent to CT1/RAN2 on UE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 smtClean="0"/>
              <a:t>35 </a:t>
            </a:r>
            <a:r>
              <a:rPr lang="en-US" altLang="de-DE" sz="1100" kern="0" dirty="0"/>
              <a:t>papers submitted to SA2#161, 20 handled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400" b="1" dirty="0"/>
              <a:t>RAN, SA3, SA5 and SA6 impacts and dependencies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Alignments are expected with other WGs: SLPP &amp; policy authorization for RAN WGs, </a:t>
            </a:r>
            <a:r>
              <a:rPr lang="en-GB" altLang="zh-CN" sz="1100" dirty="0"/>
              <a:t>privacy protection and service access authorization for SA3, </a:t>
            </a:r>
            <a:r>
              <a:rPr lang="en-US" altLang="zh-CN" sz="1100" dirty="0"/>
              <a:t> charging solution for SA5, the applicability and usability of Ranging/SL Positioning service exposure though 5GC network via NEF for Client UE for SA3 and SA6., 5GC NF services and non-SLPP handling impacting UE for CT WGs etc. </a:t>
            </a:r>
            <a:endParaRPr lang="de-DE" altLang="zh-CN" sz="11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Contentious Issue</a:t>
            </a:r>
            <a:r>
              <a:rPr lang="de-DE" altLang="zh-CN" sz="14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100" dirty="0">
                <a:solidFill>
                  <a:prstClr val="black"/>
                </a:solidFill>
                <a:hlinkClick r:id="rId4"/>
              </a:rPr>
              <a:t>S2-2400120</a:t>
            </a:r>
            <a:r>
              <a:rPr lang="en-US" altLang="zh-CN" sz="1100" dirty="0">
                <a:solidFill>
                  <a:prstClr val="black"/>
                </a:solidFill>
              </a:rPr>
              <a:t> agreed on SA2#160AHe was objected on SA2#161. Therefore, the privacy check for UE requesting exposure service over control plane is outstanding and could not be agreed in Q1. Proposals were discussed; however, all options were objected by different </a:t>
            </a:r>
            <a:r>
              <a:rPr lang="en-US" altLang="zh-CN" sz="1100" dirty="0">
                <a:solidFill>
                  <a:prstClr val="black"/>
                </a:solidFill>
              </a:rPr>
              <a:t>companies. </a:t>
            </a:r>
            <a:r>
              <a:rPr lang="zh-CN" altLang="zh-CN" sz="1100" dirty="0">
                <a:solidFill>
                  <a:prstClr val="black"/>
                </a:solidFill>
              </a:rPr>
              <a:t>This also relates to discussions in SA3.</a:t>
            </a:r>
            <a:endParaRPr lang="en-US" altLang="zh-CN" sz="110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Focus </a:t>
            </a:r>
            <a:r>
              <a:rPr lang="de-DE" altLang="zh-CN" sz="1400" b="1" dirty="0"/>
              <a:t>for the Next Meeting: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Maintenance work, including corrections and the alignments with RAN WGs, SA3, SA5, SA6, and CT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1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9751682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7910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 err="1"/>
              <a:t>Ranging_SL</a:t>
            </a:r>
            <a:r>
              <a:rPr lang="en-US" altLang="de-DE" sz="2800" b="1" dirty="0"/>
              <a:t> status at SA#103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3" y="2598420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The latest TS 23.586 is available here:</a:t>
            </a:r>
            <a:r>
              <a:rPr lang="zh-CN" altLang="zh-CN" sz="2000" dirty="0"/>
              <a:t> </a:t>
            </a:r>
            <a:r>
              <a:rPr lang="en-US" altLang="zh-CN" sz="1100" kern="0" dirty="0">
                <a:hlinkClick r:id="rId3"/>
              </a:rPr>
              <a:t>http://www.3gpp.org/ftp/Specs/archive/23_series</a:t>
            </a:r>
            <a:r>
              <a:rPr lang="en-US" altLang="de-DE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23.586: </a:t>
            </a:r>
            <a:r>
              <a:rPr lang="en-US" altLang="de-DE" sz="1100" kern="0" dirty="0"/>
              <a:t>22 CRs agreed, which are related to p</a:t>
            </a:r>
            <a:r>
              <a:rPr lang="en-US" altLang="zh-CN" sz="1100" kern="0" dirty="0"/>
              <a:t>rotocol stack, </a:t>
            </a:r>
            <a:r>
              <a:rPr lang="en-US" altLang="de-DE" sz="1100" kern="0" dirty="0"/>
              <a:t>UE discovery &amp; selection, </a:t>
            </a:r>
            <a:r>
              <a:rPr lang="en-US" altLang="zh-CN" sz="1100" kern="0" dirty="0"/>
              <a:t>UE ID, parameter provisioning, security description and service exposure via control plane</a:t>
            </a:r>
            <a:r>
              <a:rPr lang="en-GB" altLang="zh-CN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23.273: </a:t>
            </a:r>
            <a:r>
              <a:rPr lang="en-US" altLang="de-DE" sz="1100" kern="0" dirty="0"/>
              <a:t>9</a:t>
            </a:r>
            <a:r>
              <a:rPr lang="en-US" altLang="de-DE" sz="1100" kern="0" dirty="0" smtClean="0"/>
              <a:t> </a:t>
            </a:r>
            <a:r>
              <a:rPr lang="en-US" altLang="de-DE" sz="1100" kern="0" dirty="0"/>
              <a:t>CRs agreed, which are related to </a:t>
            </a:r>
            <a:r>
              <a:rPr lang="en-GB" altLang="zh-CN" sz="1100" kern="0" dirty="0"/>
              <a:t>SL-MO-LR procedure, SL-MT-LR procedure</a:t>
            </a:r>
            <a:r>
              <a:rPr lang="en-US" altLang="de-DE" sz="1100" kern="0" dirty="0"/>
              <a:t> and NF (GMLC and LMF) 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23.502: </a:t>
            </a:r>
            <a:r>
              <a:rPr lang="en-US" altLang="de-DE" sz="1100" kern="0" dirty="0"/>
              <a:t>3 CRs agreed, which are related to  AMF, NEF and UDR services</a:t>
            </a:r>
            <a:r>
              <a:rPr lang="en-US" altLang="de-DE" sz="11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23.503: </a:t>
            </a:r>
            <a:r>
              <a:rPr lang="en-US" altLang="de-DE" sz="1100" kern="0" dirty="0"/>
              <a:t>1 CR agreed, which is related to Ranging/SL Positioning policy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 smtClean="0"/>
              <a:t>LS </a:t>
            </a:r>
            <a:r>
              <a:rPr lang="en-US" altLang="de-DE" sz="1100" b="1" kern="0" dirty="0"/>
              <a:t>out: </a:t>
            </a:r>
            <a:r>
              <a:rPr lang="en-US" altLang="de-DE" sz="1100" kern="0" dirty="0"/>
              <a:t>1 LS sent to SA3 on </a:t>
            </a:r>
            <a:r>
              <a:rPr lang="en-GB" altLang="zh-CN" sz="1100" kern="0" dirty="0"/>
              <a:t>service exposure through PC5 link </a:t>
            </a:r>
            <a:r>
              <a:rPr lang="en-GB" altLang="zh-CN" sz="1100" kern="0" dirty="0" smtClean="0"/>
              <a:t>security and privacy </a:t>
            </a:r>
            <a:r>
              <a:rPr lang="en-GB" altLang="zh-CN" sz="1100" kern="0" dirty="0"/>
              <a:t>check </a:t>
            </a:r>
            <a:r>
              <a:rPr lang="en-GB" altLang="zh-CN" sz="1100" kern="0" dirty="0" smtClean="0"/>
              <a:t>+ </a:t>
            </a:r>
            <a:r>
              <a:rPr lang="en-US" altLang="zh-CN" sz="1100" kern="0" dirty="0" smtClean="0"/>
              <a:t>1</a:t>
            </a:r>
            <a:r>
              <a:rPr lang="en-US" altLang="de-DE" sz="1100" kern="0" dirty="0" smtClean="0"/>
              <a:t> </a:t>
            </a:r>
            <a:r>
              <a:rPr lang="en-US" altLang="de-DE" sz="1100" kern="0" dirty="0"/>
              <a:t>LS out sent to CT1/RAN2 on UE </a:t>
            </a:r>
            <a:r>
              <a:rPr lang="en-US" altLang="de-DE" sz="1100" kern="0" dirty="0" smtClean="0"/>
              <a:t>selection </a:t>
            </a:r>
            <a:r>
              <a:rPr lang="en-GB" altLang="zh-CN" sz="1100" kern="0" dirty="0"/>
              <a:t>+ 1 </a:t>
            </a:r>
            <a:r>
              <a:rPr lang="en-US" altLang="zh-CN" sz="1100" kern="0" dirty="0"/>
              <a:t>LS sent to RAN2/RAN3 on coverage condition during Ranging/</a:t>
            </a:r>
            <a:r>
              <a:rPr lang="en-US" altLang="zh-CN" sz="1100" kern="0" dirty="0" err="1"/>
              <a:t>Sidelink</a:t>
            </a:r>
            <a:r>
              <a:rPr lang="en-US" altLang="zh-CN" sz="1100" kern="0" dirty="0"/>
              <a:t> Positioning UE Discovery &amp; </a:t>
            </a:r>
            <a:r>
              <a:rPr lang="en-US" altLang="zh-CN" sz="1100" kern="0" dirty="0" smtClean="0"/>
              <a:t>Selection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61 papers submitted to SA2#160AHe, 60 handled; 35 papers submitted to SA2#161, 20 handled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RAN, SA3, SA5 and SA6 impacts and dependencies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  <a:endParaRPr kumimoji="0" lang="de-DE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Alignments are expected with other WGs: SLPP &amp; policy authorization for RAN WGs, </a:t>
            </a:r>
            <a:r>
              <a:rPr kumimoji="0" lang="en-GB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privacy protection and service access authorization for SA3,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charging solution for SA5, the applicability and usability of Ranging/SL Positioning service exposure though 5GC network via NEF for Client UE for SA3 and SA6., 5GC NF services and non-SLPP handling impacting UE for CT WGs etc. </a:t>
            </a:r>
            <a:endParaRPr kumimoji="0" lang="de-DE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de-DE" altLang="zh-CN" sz="14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hlinkClick r:id="rId4"/>
              </a:rPr>
              <a:t>S2-2400120</a:t>
            </a: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agreed on SA2#160AHe was objected on SA2#161. Therefore, the </a:t>
            </a:r>
            <a:r>
              <a:rPr lang="en-US" altLang="zh-CN" sz="1100" dirty="0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privacy </a:t>
            </a: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check for UE requesting exposure service over control plane is outstanding and could not be agreed in </a:t>
            </a:r>
            <a:r>
              <a:rPr lang="en-US" altLang="zh-CN" sz="1100" dirty="0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Q1. </a:t>
            </a: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Proposals were </a:t>
            </a:r>
            <a:r>
              <a:rPr lang="en-US" altLang="zh-CN" sz="1100" dirty="0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discussed; </a:t>
            </a: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however, all options were objected by different companies. </a:t>
            </a:r>
            <a:r>
              <a:rPr lang="zh-CN" altLang="zh-CN" sz="1100" dirty="0">
                <a:solidFill>
                  <a:prstClr val="black"/>
                </a:solidFill>
              </a:rPr>
              <a:t>This also relates to discussions in SA3</a:t>
            </a:r>
            <a:r>
              <a:rPr lang="zh-CN" altLang="zh-CN" sz="1100" dirty="0" smtClean="0">
                <a:solidFill>
                  <a:prstClr val="black"/>
                </a:solidFill>
              </a:rPr>
              <a:t>.</a:t>
            </a:r>
            <a:endParaRPr lang="en-US" altLang="zh-CN" sz="1100" dirty="0" smtClea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zh-CN" sz="14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Focus for the Next Meeting: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Maintenance work, including corrections and the alignments with RAN WGs, SA3, SA5, SA6, and CT WGs.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3461253"/>
              </p:ext>
            </p:extLst>
          </p:nvPr>
        </p:nvGraphicFramePr>
        <p:xfrm>
          <a:off x="218574" y="1377122"/>
          <a:ext cx="8810067" cy="12212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5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2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24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4176807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SP-230106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701342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Backup slides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709744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 err="1"/>
              <a:t>Ranging_SL</a:t>
            </a:r>
            <a:r>
              <a:rPr lang="en-US" altLang="de-DE" sz="2800" b="1" dirty="0"/>
              <a:t> status after </a:t>
            </a:r>
            <a:r>
              <a:rPr lang="en-US" altLang="de-DE" sz="2800" b="1" dirty="0" smtClean="0"/>
              <a:t>SA2#160AHe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52402" y="2456418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The latest TS 23.586 is available here:</a:t>
            </a:r>
            <a:r>
              <a:rPr lang="zh-CN" altLang="zh-CN" sz="2000" dirty="0"/>
              <a:t> </a:t>
            </a:r>
            <a:r>
              <a:rPr lang="en-US" altLang="zh-CN" sz="1100" kern="0" dirty="0">
                <a:hlinkClick r:id="rId3"/>
              </a:rPr>
              <a:t>http://www.3gpp.org/ftp/Specs/archive/23_series</a:t>
            </a:r>
            <a:r>
              <a:rPr lang="en-US" altLang="de-DE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23.586: </a:t>
            </a:r>
            <a:r>
              <a:rPr lang="en-US" altLang="de-DE" sz="1100" kern="0" dirty="0" smtClean="0"/>
              <a:t>20 </a:t>
            </a:r>
            <a:r>
              <a:rPr lang="en-US" altLang="de-DE" sz="1100" kern="0" dirty="0"/>
              <a:t>CRs agreed, which are related to p</a:t>
            </a:r>
            <a:r>
              <a:rPr lang="en-US" altLang="zh-CN" sz="1100" kern="0" dirty="0"/>
              <a:t>rotocol stack, </a:t>
            </a:r>
            <a:r>
              <a:rPr lang="en-US" altLang="de-DE" sz="1100" kern="0" dirty="0"/>
              <a:t>UE discovery &amp; selection, </a:t>
            </a:r>
            <a:r>
              <a:rPr lang="en-US" altLang="zh-CN" sz="1100" kern="0" dirty="0"/>
              <a:t>UE ID, parameter provisioning, security description and service exposure via control plane</a:t>
            </a:r>
            <a:r>
              <a:rPr lang="en-GB" altLang="zh-CN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23.273: </a:t>
            </a:r>
            <a:r>
              <a:rPr lang="en-US" altLang="de-DE" sz="1100" kern="0" dirty="0"/>
              <a:t>7</a:t>
            </a:r>
            <a:r>
              <a:rPr lang="en-US" altLang="de-DE" sz="1100" kern="0" dirty="0" smtClean="0"/>
              <a:t> </a:t>
            </a:r>
            <a:r>
              <a:rPr lang="en-US" altLang="de-DE" sz="1100" kern="0" dirty="0"/>
              <a:t>CRs agreed, which are related to </a:t>
            </a:r>
            <a:r>
              <a:rPr lang="en-GB" altLang="zh-CN" sz="1100" kern="0" dirty="0"/>
              <a:t>SL-MO-LR procedure, SL-MT-LR </a:t>
            </a:r>
            <a:r>
              <a:rPr lang="en-GB" altLang="zh-CN" sz="1100" kern="0" dirty="0" smtClean="0"/>
              <a:t>procedure, UE ID</a:t>
            </a:r>
            <a:r>
              <a:rPr lang="en-US" altLang="de-DE" sz="1100" kern="0" dirty="0" smtClean="0"/>
              <a:t> </a:t>
            </a:r>
            <a:r>
              <a:rPr lang="en-US" altLang="de-DE" sz="1100" kern="0" dirty="0"/>
              <a:t>and NF (GMLC and LMF) services</a:t>
            </a:r>
            <a:r>
              <a:rPr lang="en-US" altLang="de-DE" sz="11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</a:t>
            </a:r>
            <a:r>
              <a:rPr lang="en-US" altLang="de-DE" sz="1100" b="1" kern="0" dirty="0" smtClean="0"/>
              <a:t>23.503: </a:t>
            </a:r>
            <a:r>
              <a:rPr lang="en-US" altLang="de-DE" sz="1100" kern="0" dirty="0" smtClean="0"/>
              <a:t>1 CR </a:t>
            </a:r>
            <a:r>
              <a:rPr lang="en-US" altLang="de-DE" sz="1100" kern="0" dirty="0"/>
              <a:t>agreed, which </a:t>
            </a:r>
            <a:r>
              <a:rPr lang="en-US" altLang="de-DE" sz="1100" kern="0" dirty="0" smtClean="0"/>
              <a:t>is </a:t>
            </a:r>
            <a:r>
              <a:rPr lang="en-US" altLang="de-DE" sz="1100" kern="0" dirty="0"/>
              <a:t>related to </a:t>
            </a:r>
            <a:r>
              <a:rPr lang="en-US" altLang="de-DE" sz="1100" kern="0" dirty="0" smtClean="0"/>
              <a:t>Ranging/SL </a:t>
            </a:r>
            <a:r>
              <a:rPr lang="en-US" altLang="de-DE" sz="1100" kern="0" dirty="0"/>
              <a:t>Positioning policy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 smtClean="0"/>
              <a:t>LS </a:t>
            </a:r>
            <a:r>
              <a:rPr lang="en-US" altLang="de-DE" sz="1100" b="1" kern="0" dirty="0"/>
              <a:t>out: </a:t>
            </a:r>
            <a:r>
              <a:rPr lang="en-US" altLang="de-DE" sz="1100" kern="0" dirty="0"/>
              <a:t>1 LS sent to SA3 on </a:t>
            </a:r>
            <a:r>
              <a:rPr lang="en-GB" altLang="zh-CN" sz="1100" kern="0" dirty="0"/>
              <a:t>service exposure through PC5 link security and </a:t>
            </a:r>
            <a:r>
              <a:rPr lang="en-GB" altLang="zh-CN" sz="1100" kern="0" dirty="0" smtClean="0"/>
              <a:t>privacy + 1 </a:t>
            </a:r>
            <a:r>
              <a:rPr lang="en-US" altLang="zh-CN" sz="1100" kern="0" dirty="0" smtClean="0"/>
              <a:t>LS sent to RAN2/RAN3 on </a:t>
            </a:r>
            <a:r>
              <a:rPr lang="en-US" altLang="zh-CN" sz="1100" kern="0" dirty="0"/>
              <a:t>coverage condition during Ranging/</a:t>
            </a:r>
            <a:r>
              <a:rPr lang="en-US" altLang="zh-CN" sz="1100" kern="0" dirty="0" err="1"/>
              <a:t>Sidelink</a:t>
            </a:r>
            <a:r>
              <a:rPr lang="en-US" altLang="zh-CN" sz="1100" kern="0" dirty="0"/>
              <a:t> Positioning UE Discovery &amp; Selection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61 papers submitted to SA2#160AHe, 60 </a:t>
            </a:r>
            <a:r>
              <a:rPr lang="en-US" altLang="de-DE" sz="1100" kern="0" dirty="0" smtClean="0"/>
              <a:t>handled</a:t>
            </a: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400" b="1" dirty="0"/>
              <a:t>RAN, SA3, SA5 and SA6 impacts and dependencies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Alignments are expected with other WGs: SLPP &amp; policy authorization for RAN WGs, </a:t>
            </a:r>
            <a:r>
              <a:rPr lang="en-GB" altLang="zh-CN" sz="1100" dirty="0"/>
              <a:t>privacy protection and service access authorization for SA3, </a:t>
            </a:r>
            <a:r>
              <a:rPr lang="en-US" altLang="zh-CN" sz="1100" dirty="0"/>
              <a:t> charging solution for SA5, the applicability and usability of Ranging/SL Positioning service exposure though 5GC network via NEF for Client UE for SA3 and SA6., 5GC NF services and non-SLPP handling impacting UE for CT WGs etc. </a:t>
            </a:r>
            <a:endParaRPr lang="de-DE" altLang="zh-CN" sz="11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Contentious Issue</a:t>
            </a:r>
            <a:r>
              <a:rPr lang="de-DE" altLang="zh-CN" sz="14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 smtClean="0"/>
              <a:t>None.</a:t>
            </a:r>
            <a:endParaRPr lang="de-DE" altLang="de-DE" sz="1100" strike="sngStrike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Focus </a:t>
            </a:r>
            <a:r>
              <a:rPr lang="de-DE" altLang="zh-CN" sz="1400" b="1" dirty="0"/>
              <a:t>for the Next Meeting: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Maintenance work, including corrections and the alignments with RAN WGs, SA3, SA5, SA6, and CT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1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3317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09cef1fd-e61b-4dbf-b745-21988b13f978"/>
    <ds:schemaRef ds:uri="http://www.w3.org/XML/1998/namespace"/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dcc30912-d230-4cc2-b11f-bb5ca2a6b6f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46102</TotalTime>
  <Words>954</Words>
  <Application>Microsoft Office PowerPoint</Application>
  <PresentationFormat>全屏显示(4:3)</PresentationFormat>
  <Paragraphs>84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Status Report for Ranging based services and sidelink positioning (Ranging_SL)</vt:lpstr>
      <vt:lpstr>Ranging_SL status after SA2#161</vt:lpstr>
      <vt:lpstr>Ranging_SL status at SA#103</vt:lpstr>
      <vt:lpstr>Backup slides</vt:lpstr>
      <vt:lpstr>Ranging_SL status after SA2#160AHe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Mi2</cp:lastModifiedBy>
  <cp:revision>1997</cp:revision>
  <dcterms:created xsi:type="dcterms:W3CDTF">2008-08-30T09:32:10Z</dcterms:created>
  <dcterms:modified xsi:type="dcterms:W3CDTF">2024-03-08T14:01:49Z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